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8" r:id="rId3"/>
    <p:sldId id="288" r:id="rId4"/>
    <p:sldId id="257" r:id="rId5"/>
    <p:sldId id="279" r:id="rId6"/>
    <p:sldId id="290" r:id="rId7"/>
    <p:sldId id="291" r:id="rId8"/>
    <p:sldId id="292" r:id="rId9"/>
    <p:sldId id="295" r:id="rId10"/>
    <p:sldId id="293" r:id="rId11"/>
    <p:sldId id="296" r:id="rId12"/>
    <p:sldId id="297" r:id="rId13"/>
    <p:sldId id="289" r:id="rId14"/>
    <p:sldId id="262" r:id="rId15"/>
    <p:sldId id="285" r:id="rId16"/>
    <p:sldId id="263" r:id="rId17"/>
    <p:sldId id="272" r:id="rId18"/>
    <p:sldId id="286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016" autoAdjust="0"/>
    <p:restoredTop sz="87346" autoAdjust="0"/>
  </p:normalViewPr>
  <p:slideViewPr>
    <p:cSldViewPr snapToGrid="0"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F0B36-FABC-4488-8493-7F8B2177B383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C3A51-F7EB-4F8D-844D-C1A21DB0D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civil</a:t>
            </a:r>
            <a:r>
              <a:rPr lang="en-US" baseline="0" dirty="0" smtClean="0"/>
              <a:t> engineering? What is structural engineering?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6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Earthquakes</a:t>
            </a:r>
            <a:r>
              <a:rPr lang="en-US" baseline="0" dirty="0" smtClean="0"/>
              <a:t> are one of the </a:t>
            </a:r>
            <a:r>
              <a:rPr lang="en-US" b="1" baseline="0" dirty="0" smtClean="0"/>
              <a:t>dynamic</a:t>
            </a:r>
            <a:r>
              <a:rPr lang="en-US" baseline="0" dirty="0" smtClean="0"/>
              <a:t> loads that structural engineers </a:t>
            </a:r>
            <a:r>
              <a:rPr lang="en-US" b="1" baseline="0" dirty="0" smtClean="0"/>
              <a:t>worry</a:t>
            </a:r>
            <a:r>
              <a:rPr lang="en-US" baseline="0" dirty="0" smtClean="0"/>
              <a:t> about. If a building is </a:t>
            </a:r>
            <a:r>
              <a:rPr lang="en-US" b="1" baseline="0" dirty="0" smtClean="0"/>
              <a:t>not designed or constructed to perform well </a:t>
            </a:r>
            <a:r>
              <a:rPr lang="en-US" b="0" baseline="0" dirty="0" smtClean="0"/>
              <a:t>during an earthquake</a:t>
            </a:r>
            <a:r>
              <a:rPr lang="en-US" baseline="0" dirty="0" smtClean="0"/>
              <a:t>, people’s </a:t>
            </a:r>
            <a:r>
              <a:rPr lang="en-US" b="1" baseline="0" dirty="0" smtClean="0"/>
              <a:t>lives</a:t>
            </a:r>
            <a:r>
              <a:rPr lang="en-US" baseline="0" dirty="0" smtClean="0"/>
              <a:t> and property are in </a:t>
            </a:r>
            <a:r>
              <a:rPr lang="en-US" b="1" baseline="0" dirty="0" smtClean="0"/>
              <a:t>danger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8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1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Statics</a:t>
            </a:r>
            <a:r>
              <a:rPr lang="en-US" baseline="0" dirty="0" smtClean="0"/>
              <a:t> = weight of the building and its contents</a:t>
            </a:r>
          </a:p>
          <a:p>
            <a:r>
              <a:rPr lang="en-US" b="1" baseline="0" dirty="0" smtClean="0"/>
              <a:t>Dynamics</a:t>
            </a:r>
            <a:r>
              <a:rPr lang="en-US" baseline="0" dirty="0" smtClean="0"/>
              <a:t> = outside forces that push on or down on the building (snow, wind, earthquakes)</a:t>
            </a:r>
          </a:p>
          <a:p>
            <a:r>
              <a:rPr lang="en-US" b="1" baseline="0" dirty="0" smtClean="0"/>
              <a:t>Cost</a:t>
            </a:r>
            <a:r>
              <a:rPr lang="en-US" baseline="0" dirty="0" smtClean="0"/>
              <a:t> = Materials </a:t>
            </a:r>
          </a:p>
          <a:p>
            <a:r>
              <a:rPr lang="en-US" b="1" baseline="0" dirty="0" smtClean="0"/>
              <a:t>Safety</a:t>
            </a:r>
            <a:r>
              <a:rPr lang="en-US" baseline="0" dirty="0" smtClean="0"/>
              <a:t> = Who uses the building, what risks will it 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59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b="1" dirty="0" smtClean="0"/>
              <a:t>Hazard</a:t>
            </a:r>
            <a:r>
              <a:rPr lang="en-US" dirty="0" smtClean="0"/>
              <a:t> maps (what dynamic loads will it encounter)</a:t>
            </a:r>
          </a:p>
          <a:p>
            <a:pPr marL="228600" indent="-228600">
              <a:buAutoNum type="arabicParenR"/>
            </a:pPr>
            <a:r>
              <a:rPr lang="en-US" dirty="0" smtClean="0"/>
              <a:t>Building plan (what</a:t>
            </a:r>
            <a:r>
              <a:rPr lang="en-US" baseline="0" dirty="0" smtClean="0"/>
              <a:t> do the </a:t>
            </a:r>
            <a:r>
              <a:rPr lang="en-US" b="1" baseline="0" dirty="0" smtClean="0"/>
              <a:t>clients</a:t>
            </a:r>
            <a:r>
              <a:rPr lang="en-US" baseline="0" dirty="0" smtClean="0"/>
              <a:t> want, and how will those elements be supported)</a:t>
            </a: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Building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codes</a:t>
            </a:r>
            <a:r>
              <a:rPr lang="en-US" baseline="0" dirty="0" smtClean="0"/>
              <a:t> and standards that say how a building should be designed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Site conditions (what is </a:t>
            </a:r>
            <a:r>
              <a:rPr lang="en-US" b="1" baseline="0" dirty="0" smtClean="0"/>
              <a:t>ground</a:t>
            </a:r>
            <a:r>
              <a:rPr lang="en-US" baseline="0" dirty="0" smtClean="0"/>
              <a:t> like underneath the structure)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86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 path = how will the </a:t>
            </a:r>
            <a:r>
              <a:rPr lang="en-US" b="1" dirty="0" smtClean="0"/>
              <a:t>loads</a:t>
            </a:r>
            <a:r>
              <a:rPr lang="en-US" baseline="0" dirty="0" smtClean="0"/>
              <a:t> travel through your structure</a:t>
            </a:r>
          </a:p>
          <a:p>
            <a:r>
              <a:rPr lang="en-US" baseline="0" dirty="0" smtClean="0"/>
              <a:t>Lateral force resistance = what </a:t>
            </a:r>
            <a:r>
              <a:rPr lang="en-US" b="1" baseline="0" dirty="0" smtClean="0"/>
              <a:t>resists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forces</a:t>
            </a:r>
            <a:r>
              <a:rPr lang="en-US" baseline="0" dirty="0" smtClean="0"/>
              <a:t> coming sideways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96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Stiffness</a:t>
            </a:r>
            <a:r>
              <a:rPr lang="en-US" dirty="0" smtClean="0"/>
              <a:t>—don’t want to be too flexible (swaying</a:t>
            </a:r>
            <a:r>
              <a:rPr lang="en-US" baseline="0" dirty="0" smtClean="0"/>
              <a:t> like a palm tree)… or too rigid</a:t>
            </a:r>
          </a:p>
          <a:p>
            <a:r>
              <a:rPr lang="en-US" b="1" baseline="0" dirty="0" smtClean="0"/>
              <a:t>Mass</a:t>
            </a:r>
            <a:r>
              <a:rPr lang="en-US" baseline="0" dirty="0" smtClean="0"/>
              <a:t>—where is most of your weight located (all on top like a water tower… all in one place like a boulder…)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8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these buildings?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9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Architects think first about </a:t>
            </a:r>
            <a:r>
              <a:rPr lang="en-US" b="1" dirty="0" smtClean="0"/>
              <a:t>style</a:t>
            </a:r>
            <a:r>
              <a:rPr lang="en-US" dirty="0" smtClean="0"/>
              <a:t>… Engineers think first about </a:t>
            </a:r>
            <a:r>
              <a:rPr lang="en-US" b="1" dirty="0" smtClean="0"/>
              <a:t>safety</a:t>
            </a:r>
            <a:r>
              <a:rPr lang="en-US" dirty="0" smtClean="0"/>
              <a:t>.</a:t>
            </a:r>
            <a:r>
              <a:rPr lang="en-US" baseline="0" dirty="0" smtClean="0"/>
              <a:t> Architect think about how the building </a:t>
            </a:r>
            <a:r>
              <a:rPr lang="en-US" b="1" baseline="0" dirty="0" smtClean="0"/>
              <a:t>looks</a:t>
            </a:r>
            <a:r>
              <a:rPr lang="en-US" baseline="0" dirty="0" smtClean="0"/>
              <a:t>… Engineers think about how will the building </a:t>
            </a:r>
            <a:r>
              <a:rPr lang="en-US" b="1" baseline="0" dirty="0" smtClean="0"/>
              <a:t>stand up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2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0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2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7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63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8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3A51-F7EB-4F8D-844D-C1A21DB0DE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9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7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89701"/>
            <a:ext cx="9144000" cy="365125"/>
          </a:xfrm>
          <a:prstGeom prst="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r>
              <a:rPr lang="en-US" b="0" dirty="0" smtClean="0"/>
              <a:t>arthquake </a:t>
            </a:r>
            <a:r>
              <a:rPr lang="en-US" b="1" dirty="0" smtClean="0"/>
              <a:t>E</a:t>
            </a:r>
            <a:r>
              <a:rPr lang="en-US" b="0" dirty="0" smtClean="0"/>
              <a:t>ngineering </a:t>
            </a:r>
            <a:r>
              <a:rPr lang="en-US" b="1" dirty="0" smtClean="0"/>
              <a:t>R</a:t>
            </a:r>
            <a:r>
              <a:rPr lang="en-US" b="0" dirty="0" smtClean="0"/>
              <a:t>esearch </a:t>
            </a:r>
            <a:r>
              <a:rPr lang="en-US" b="1" dirty="0" smtClean="0"/>
              <a:t>I</a:t>
            </a:r>
            <a:r>
              <a:rPr lang="en-US" b="0" dirty="0" smtClean="0"/>
              <a:t>nstitute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Student Chapter at CU Boulder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0337"/>
          </a:xfrm>
        </p:spPr>
        <p:txBody>
          <a:bodyPr/>
          <a:lstStyle>
            <a:lvl1pPr>
              <a:defRPr b="1">
                <a:solidFill>
                  <a:srgbClr val="92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1534"/>
            <a:ext cx="7886700" cy="50154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862EC269-B06A-4EC0-A4A7-4E27E6D46A7D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6075" y="6492875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89701"/>
            <a:ext cx="2057400" cy="365125"/>
          </a:xfrm>
        </p:spPr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849332"/>
            <a:ext cx="9144000" cy="45719"/>
          </a:xfrm>
          <a:prstGeom prst="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74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9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1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0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7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8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C269-B06A-4EC0-A4A7-4E27E6D46A7D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6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EC269-B06A-4EC0-A4A7-4E27E6D46A7D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546E0-074D-460F-BD92-C9F68089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mailto:EERI@colorado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gi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5031" y="2429113"/>
            <a:ext cx="7216346" cy="1082975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rgbClr val="920000"/>
                </a:solidFill>
              </a:rPr>
              <a:t>Welcome to Earthquake Engineering</a:t>
            </a:r>
            <a:endParaRPr lang="en-US" sz="3900" dirty="0">
              <a:ln>
                <a:solidFill>
                  <a:schemeClr val="bg1"/>
                </a:solidFill>
              </a:ln>
              <a:solidFill>
                <a:srgbClr val="920000"/>
              </a:solidFill>
            </a:endParaRPr>
          </a:p>
        </p:txBody>
      </p:sp>
      <p:pic>
        <p:nvPicPr>
          <p:cNvPr id="3" name="Picture 4" descr="http://www.rmmagazine.com/wp-content/uploads/2012/08/richter-scale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5" b="-60"/>
          <a:stretch/>
        </p:blipFill>
        <p:spPr bwMode="auto">
          <a:xfrm>
            <a:off x="-6179" y="0"/>
            <a:ext cx="915635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63827" y="961787"/>
            <a:ext cx="7216346" cy="2950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9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  <a:r>
              <a:rPr kumimoji="0" lang="en-US" sz="5000" b="0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9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Earthquake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9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(and Structural)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9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Engineering</a:t>
            </a:r>
            <a:endParaRPr kumimoji="0" lang="en-US" sz="50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92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053432" y="6007395"/>
            <a:ext cx="6858000" cy="715056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algn="r"/>
            <a:endParaRPr lang="en-US" sz="2800" dirty="0" smtClean="0">
              <a:solidFill>
                <a:srgbClr val="920000"/>
              </a:solidFill>
              <a:hlinkClick r:id="rId4"/>
            </a:endParaRPr>
          </a:p>
          <a:p>
            <a:pPr algn="r"/>
            <a:r>
              <a:rPr lang="en-US" sz="2800" dirty="0" smtClean="0">
                <a:solidFill>
                  <a:srgbClr val="920000"/>
                </a:solidFill>
              </a:rPr>
              <a:t>October 11, 2014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1" y="5613992"/>
            <a:ext cx="1406596" cy="10901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891" y="197366"/>
            <a:ext cx="3429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6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1161534"/>
            <a:ext cx="7886700" cy="501542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Building structures…</a:t>
            </a:r>
          </a:p>
          <a:p>
            <a:pPr algn="ctr">
              <a:buNone/>
            </a:pPr>
            <a:r>
              <a:rPr lang="en-US" dirty="0" smtClean="0"/>
              <a:t>with respect for forces of nature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Water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Soil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Wind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Seismic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Structural Engineering?</a:t>
            </a:r>
            <a:endParaRPr lang="en-US" dirty="0"/>
          </a:p>
        </p:txBody>
      </p:sp>
      <p:pic>
        <p:nvPicPr>
          <p:cNvPr id="6" name="Picture 2" descr="C:\Users\jmorelos\Desktop\ACE\Earthquake-da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0130" y="2408274"/>
            <a:ext cx="4762500" cy="32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8650" y="4912242"/>
            <a:ext cx="2785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Special Case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Blasts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50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Earthquake?</a:t>
            </a:r>
            <a:endParaRPr lang="en-US" dirty="0"/>
          </a:p>
        </p:txBody>
      </p:sp>
      <p:pic>
        <p:nvPicPr>
          <p:cNvPr id="1030" name="Picture 6" descr="http://sciencewithme.com/wp-content/uploads/2011/01/Earthquake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26" y="1307948"/>
            <a:ext cx="6060149" cy="424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Earthquake?</a:t>
            </a:r>
            <a:endParaRPr lang="en-US" dirty="0"/>
          </a:p>
        </p:txBody>
      </p:sp>
      <p:pic>
        <p:nvPicPr>
          <p:cNvPr id="4" name="Picture 2" descr="http://a.scpr.org/i/22ebbc723746b0deb523a3e5cf1d687c/75480-fu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0523" r="7698" b="5005"/>
          <a:stretch/>
        </p:blipFill>
        <p:spPr bwMode="auto">
          <a:xfrm>
            <a:off x="637769" y="1255371"/>
            <a:ext cx="3552266" cy="2286000"/>
          </a:xfrm>
          <a:prstGeom prst="rect">
            <a:avLst/>
          </a:prstGeom>
          <a:noFill/>
          <a:ln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7/7a/St_Elmo_Courts,_shear_fail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47" y="1255371"/>
            <a:ext cx="1714500" cy="2286000"/>
          </a:xfrm>
          <a:prstGeom prst="rect">
            <a:avLst/>
          </a:prstGeom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5427" y="3926405"/>
            <a:ext cx="1982465" cy="228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8" name="Picture 4" descr="http://blogs.sfweekly.com/thesnitch/Bay%20Bridge%20Collap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9715" y="3926405"/>
            <a:ext cx="3432432" cy="228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959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28650" y="1161534"/>
            <a:ext cx="7886700" cy="5015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920000"/>
                </a:solidFill>
              </a:rPr>
              <a:t>STATICS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920000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920000"/>
                </a:solidFill>
              </a:rPr>
              <a:t>DYNAMICS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920000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920000"/>
                </a:solidFill>
              </a:rPr>
              <a:t>COST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920000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920000"/>
                </a:solidFill>
              </a:rPr>
              <a:t>SAFETY</a:t>
            </a:r>
            <a:endParaRPr lang="en-US" sz="3000" b="1" dirty="0">
              <a:solidFill>
                <a:srgbClr val="92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to Know?</a:t>
            </a:r>
            <a:endParaRPr lang="en-US" dirty="0"/>
          </a:p>
        </p:txBody>
      </p:sp>
      <p:pic>
        <p:nvPicPr>
          <p:cNvPr id="11" name="Picture 6" descr="http://scienceprojectideasforkids.com/wp-content/uploads/2010/10/engineering-forc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375" y="1670400"/>
            <a:ext cx="3822969" cy="3444992"/>
          </a:xfrm>
          <a:prstGeom prst="rect">
            <a:avLst/>
          </a:prstGeom>
          <a:noFill/>
        </p:spPr>
      </p:pic>
      <p:sp>
        <p:nvSpPr>
          <p:cNvPr id="14" name="Down Arrow 13"/>
          <p:cNvSpPr/>
          <p:nvPr/>
        </p:nvSpPr>
        <p:spPr>
          <a:xfrm>
            <a:off x="2441644" y="1118680"/>
            <a:ext cx="437743" cy="719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www.polyvore.com/cgi/img-thing%3F.out%3Djpg%26size%3Dl%26tid%3D8196067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9322" y="1896895"/>
            <a:ext cx="1125976" cy="1125976"/>
          </a:xfrm>
          <a:prstGeom prst="rect">
            <a:avLst/>
          </a:prstGeom>
          <a:noFill/>
        </p:spPr>
      </p:pic>
      <p:pic>
        <p:nvPicPr>
          <p:cNvPr id="11270" name="Picture 6" descr="https://encrypted-tbn0.gstatic.com/images?q=tbn:ANd9GcQeygRkB8_5WFues0QIpdZqZA2INew2cjdLq-U_A3ZD7HncpLXQw94D-iH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4105" y="3132306"/>
            <a:ext cx="469999" cy="661481"/>
          </a:xfrm>
          <a:prstGeom prst="rect">
            <a:avLst/>
          </a:prstGeom>
          <a:noFill/>
        </p:spPr>
      </p:pic>
      <p:pic>
        <p:nvPicPr>
          <p:cNvPr id="11272" name="Picture 8" descr="http://jillsy.files.wordpress.com/2011/02/stick-figure-fami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0824" y="4037376"/>
            <a:ext cx="1050587" cy="861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0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Building Design</a:t>
            </a:r>
            <a:endParaRPr lang="en-US" b="0" dirty="0"/>
          </a:p>
        </p:txBody>
      </p:sp>
      <p:pic>
        <p:nvPicPr>
          <p:cNvPr id="10242" name="Picture 2" descr="http://www.jumpjet.info/Emergency-Preparedness/Hazard-Maps/Seismic_Hazard_Risk.gif"/>
          <p:cNvPicPr>
            <a:picLocks noChangeAspect="1" noChangeArrowheads="1"/>
          </p:cNvPicPr>
          <p:nvPr/>
        </p:nvPicPr>
        <p:blipFill>
          <a:blip r:embed="rId3" cstate="print"/>
          <a:srcRect l="4610" t="35961" r="3586" b="3383"/>
          <a:stretch>
            <a:fillRect/>
          </a:stretch>
        </p:blipFill>
        <p:spPr bwMode="auto">
          <a:xfrm>
            <a:off x="478464" y="1163583"/>
            <a:ext cx="3306725" cy="2078323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  <p:pic>
        <p:nvPicPr>
          <p:cNvPr id="21" name="Picture 20" descr="http://markhacker.com/WebImages/Large%20Photos/Examples/Example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874" y="1005994"/>
            <a:ext cx="3699179" cy="2858457"/>
          </a:xfrm>
          <a:prstGeom prst="rect">
            <a:avLst/>
          </a:prstGeom>
          <a:noFill/>
          <a:ln w="9525">
            <a:solidFill>
              <a:srgbClr val="920000"/>
            </a:solidFill>
            <a:miter lim="800000"/>
            <a:headEnd/>
            <a:tailEnd/>
          </a:ln>
        </p:spPr>
      </p:pic>
      <p:pic>
        <p:nvPicPr>
          <p:cNvPr id="23" name="Picture 22" descr="http://www.idahowaterengineering.com/wp-content/uploads/2009/09/Egin-Recharg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8034" y="4085224"/>
            <a:ext cx="2888859" cy="2167606"/>
          </a:xfrm>
          <a:prstGeom prst="rect">
            <a:avLst/>
          </a:prstGeom>
          <a:noFill/>
          <a:ln w="9525">
            <a:solidFill>
              <a:srgbClr val="920000"/>
            </a:solidFill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701746" y="3593806"/>
            <a:ext cx="2860160" cy="2734220"/>
            <a:chOff x="903800" y="3593806"/>
            <a:chExt cx="2860160" cy="2734220"/>
          </a:xfrm>
        </p:grpSpPr>
        <p:pic>
          <p:nvPicPr>
            <p:cNvPr id="9" name="Picture 8" descr="http://shop.iccsafe.org/media/catalog/product/cache/1/image/9df78eab33525d08d6e5fb8d27136e95/9/0/9002S10.jpg"/>
            <p:cNvPicPr/>
            <p:nvPr/>
          </p:nvPicPr>
          <p:blipFill>
            <a:blip r:embed="rId6" cstate="print"/>
            <a:srcRect r="23878"/>
            <a:stretch>
              <a:fillRect/>
            </a:stretch>
          </p:blipFill>
          <p:spPr bwMode="auto">
            <a:xfrm>
              <a:off x="903800" y="3593806"/>
              <a:ext cx="1698128" cy="2140024"/>
            </a:xfrm>
            <a:prstGeom prst="rect">
              <a:avLst/>
            </a:prstGeom>
            <a:noFill/>
            <a:ln w="9525">
              <a:solidFill>
                <a:srgbClr val="920000"/>
              </a:solidFill>
              <a:miter lim="800000"/>
              <a:headEnd/>
              <a:tailEnd/>
            </a:ln>
          </p:spPr>
        </p:pic>
        <p:pic>
          <p:nvPicPr>
            <p:cNvPr id="10" name="Picture 9" descr="https://secure.asce.org/files/estore/180962814/40884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79733" y="4198371"/>
              <a:ext cx="1384227" cy="1713332"/>
            </a:xfrm>
            <a:prstGeom prst="rect">
              <a:avLst/>
            </a:prstGeom>
            <a:noFill/>
            <a:ln w="9525">
              <a:solidFill>
                <a:srgbClr val="920000"/>
              </a:solidFill>
              <a:miter lim="800000"/>
              <a:headEnd/>
              <a:tailEnd/>
            </a:ln>
          </p:spPr>
        </p:pic>
        <p:pic>
          <p:nvPicPr>
            <p:cNvPr id="10244" name="Picture 4" descr="http://www.masoncontractors.org/newsandevents/masonryheadlines/images/20120823140000-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48263" y="5411370"/>
              <a:ext cx="1629610" cy="916656"/>
            </a:xfrm>
            <a:prstGeom prst="rect">
              <a:avLst/>
            </a:prstGeom>
            <a:noFill/>
            <a:ln>
              <a:solidFill>
                <a:srgbClr val="92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510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Path &amp; Lateral Resistance</a:t>
            </a:r>
            <a:endParaRPr lang="en-US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5133" y="1681768"/>
            <a:ext cx="2813550" cy="3921588"/>
            <a:chOff x="605133" y="1734933"/>
            <a:chExt cx="2813550" cy="3921588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5" t="3473" r="1143"/>
            <a:stretch>
              <a:fillRect/>
            </a:stretch>
          </p:blipFill>
          <p:spPr bwMode="auto">
            <a:xfrm>
              <a:off x="605133" y="1734933"/>
              <a:ext cx="2813550" cy="3921588"/>
            </a:xfrm>
            <a:prstGeom prst="rect">
              <a:avLst/>
            </a:prstGeom>
            <a:noFill/>
            <a:ln>
              <a:solidFill>
                <a:srgbClr val="92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103207" y="3925014"/>
              <a:ext cx="477790" cy="1352145"/>
            </a:xfrm>
            <a:prstGeom prst="straightConnector1">
              <a:avLst/>
            </a:prstGeom>
            <a:ln w="63500">
              <a:solidFill>
                <a:srgbClr val="9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440294" y="3933308"/>
              <a:ext cx="477790" cy="1352145"/>
            </a:xfrm>
            <a:prstGeom prst="straightConnector1">
              <a:avLst/>
            </a:prstGeom>
            <a:ln w="63500">
              <a:solidFill>
                <a:srgbClr val="9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016755" y="2317009"/>
              <a:ext cx="2751" cy="1565504"/>
            </a:xfrm>
            <a:prstGeom prst="straightConnector1">
              <a:avLst/>
            </a:prstGeom>
            <a:ln w="63500">
              <a:solidFill>
                <a:srgbClr val="9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770" name="Picture 2" descr="http://nisee.berkeley.edu/lessons/a_figure33.jpg"/>
          <p:cNvPicPr>
            <a:picLocks noChangeAspect="1" noChangeArrowheads="1"/>
          </p:cNvPicPr>
          <p:nvPr/>
        </p:nvPicPr>
        <p:blipFill>
          <a:blip r:embed="rId4" cstate="print"/>
          <a:srcRect b="15386"/>
          <a:stretch>
            <a:fillRect/>
          </a:stretch>
        </p:blipFill>
        <p:spPr bwMode="auto">
          <a:xfrm>
            <a:off x="4016619" y="1339702"/>
            <a:ext cx="4560438" cy="228600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  <p:pic>
        <p:nvPicPr>
          <p:cNvPr id="32772" name="Picture 4" descr="http://architectureideas.info/wp-content/uploads/2008/09/cross-brac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4775" y="3838353"/>
            <a:ext cx="2308248" cy="205884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</p:spTree>
    <p:extLst>
      <p:ext uri="{BB962C8B-B14F-4D97-AF65-F5344CB8AC3E}">
        <p14:creationId xmlns:p14="http://schemas.microsoft.com/office/powerpoint/2010/main" val="30510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Stiffness &amp; Stability</a:t>
            </a:r>
            <a:endParaRPr lang="en-US" b="0" dirty="0"/>
          </a:p>
        </p:txBody>
      </p:sp>
      <p:pic>
        <p:nvPicPr>
          <p:cNvPr id="9224" name="Picture 8" descr="http://www.frontporchrepublic.com/wp-content/uploads/2010/03/pushing-boul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078" y="3579236"/>
            <a:ext cx="3884945" cy="2577015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  <p:pic>
        <p:nvPicPr>
          <p:cNvPr id="9226" name="Picture 10" descr="http://images.travelpod.com/tw_slides/ta00/e5c/65a/smiley-water-tower-n3-atlan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967" y="2753833"/>
            <a:ext cx="2552973" cy="3402418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  <p:pic>
        <p:nvPicPr>
          <p:cNvPr id="9222" name="Picture 6" descr="http://www.wallpaperden.com/pics/tropical-palm-tree-2.jpg"/>
          <p:cNvPicPr>
            <a:picLocks noChangeAspect="1" noChangeArrowheads="1"/>
          </p:cNvPicPr>
          <p:nvPr/>
        </p:nvPicPr>
        <p:blipFill>
          <a:blip r:embed="rId5" cstate="print"/>
          <a:srcRect l="31322" t="23973" r="11886" b="19635"/>
          <a:stretch>
            <a:fillRect/>
          </a:stretch>
        </p:blipFill>
        <p:spPr bwMode="auto">
          <a:xfrm>
            <a:off x="2456121" y="1158950"/>
            <a:ext cx="4231758" cy="2626241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</p:spTree>
    <p:extLst>
      <p:ext uri="{BB962C8B-B14F-4D97-AF65-F5344CB8AC3E}">
        <p14:creationId xmlns:p14="http://schemas.microsoft.com/office/powerpoint/2010/main" val="21354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Activity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614530"/>
            <a:ext cx="7886700" cy="1562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Goal: </a:t>
            </a:r>
          </a:p>
          <a:p>
            <a:pPr marL="0" indent="0" algn="ctr">
              <a:buNone/>
            </a:pPr>
            <a:r>
              <a:rPr lang="en-US" b="1" dirty="0" smtClean="0"/>
              <a:t>Design a gumdrop building to perform well during a </a:t>
            </a:r>
            <a:r>
              <a:rPr lang="en-US" b="1" dirty="0" err="1" smtClean="0"/>
              <a:t>jello</a:t>
            </a:r>
            <a:r>
              <a:rPr lang="en-US" b="1" dirty="0" smtClean="0"/>
              <a:t> earthquake</a:t>
            </a:r>
            <a:endParaRPr lang="en-US" dirty="0"/>
          </a:p>
        </p:txBody>
      </p:sp>
      <p:pic>
        <p:nvPicPr>
          <p:cNvPr id="5" name="Picture 4" descr="http://upload.wikimedia.org/wikipedia/commons/2/21/Rainbow-Jello-Cut-2004-Jul-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2" y="1139497"/>
            <a:ext cx="3296092" cy="247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lgchronicle.net/files/earthqu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483" y="1139497"/>
            <a:ext cx="2394836" cy="2772158"/>
          </a:xfrm>
          <a:prstGeom prst="rect">
            <a:avLst/>
          </a:prstGeom>
          <a:noFill/>
        </p:spPr>
      </p:pic>
      <p:pic>
        <p:nvPicPr>
          <p:cNvPr id="7" name="Picture 6" descr="http://faitc.org/wp-content/uploads/2013/08/Gumdrops-0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9711" y="2498654"/>
            <a:ext cx="2166384" cy="173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3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1534"/>
            <a:ext cx="5101590" cy="501542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Break into small groups</a:t>
            </a:r>
          </a:p>
          <a:p>
            <a:pPr marL="514350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Develop a group name</a:t>
            </a:r>
            <a:endParaRPr lang="en-US" baseline="30000" dirty="0" smtClean="0"/>
          </a:p>
          <a:p>
            <a:pPr marL="514350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Discuss building ideas together (consider the client needs!)</a:t>
            </a:r>
          </a:p>
          <a:p>
            <a:pPr marL="514350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mtClean="0"/>
              <a:t>Build towers (30-45 min)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Evaluate buildings</a:t>
            </a:r>
          </a:p>
          <a:p>
            <a:pPr marL="514350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Lessons learned</a:t>
            </a:r>
            <a:endParaRPr lang="en-US" dirty="0">
              <a:solidFill>
                <a:srgbClr val="920000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</p:txBody>
      </p:sp>
      <p:pic>
        <p:nvPicPr>
          <p:cNvPr id="7170" name="Picture 2" descr="http://th02.deviantart.net/fs70/PRE/i/2012/046/b/9/i_love_candy_gum_drops_by_bluepaws21-d4ptth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2971" y="1250540"/>
            <a:ext cx="2738843" cy="4108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2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79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Client Needs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Minimum height = 12 inches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Maximum floor area = 6 in</a:t>
            </a:r>
            <a:r>
              <a:rPr lang="en-US" baseline="30000" dirty="0" smtClean="0"/>
              <a:t>2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Maximum gum drops used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920000"/>
                </a:solidFill>
              </a:rPr>
              <a:t>Aesthetic Appeal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920000"/>
                </a:solidFill>
              </a:rPr>
              <a:t>Visually interesting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Static Performance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/>
              <a:t>Resists gravity load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920000"/>
                </a:solidFill>
              </a:rPr>
              <a:t>Dynamic Response</a:t>
            </a:r>
          </a:p>
          <a:p>
            <a:pPr marL="971550" lvl="1" indent="-514350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920000"/>
                </a:solidFill>
              </a:rPr>
              <a:t>Resists earthquake load</a:t>
            </a:r>
            <a:endParaRPr lang="en-US" dirty="0">
              <a:solidFill>
                <a:srgbClr val="920000"/>
              </a:solidFill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</p:txBody>
      </p:sp>
      <p:pic>
        <p:nvPicPr>
          <p:cNvPr id="7170" name="Picture 2" descr="http://th02.deviantart.net/fs70/PRE/i/2012/046/b/9/i_love_candy_gum_drops_by_bluepaws21-d4ptth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2971" y="1250540"/>
            <a:ext cx="2738843" cy="4108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2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59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care about EQ Engineering?</a:t>
            </a:r>
            <a:endParaRPr lang="en-US" dirty="0"/>
          </a:p>
        </p:txBody>
      </p:sp>
      <p:pic>
        <p:nvPicPr>
          <p:cNvPr id="4" name="Picture 6" descr="http://www.sfexaminer.com/binary/320d/Loma_Pri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1271" y="2916028"/>
            <a:ext cx="4684897" cy="3123265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  <p:pic>
        <p:nvPicPr>
          <p:cNvPr id="5" name="Picture 8" descr="http://www.examiner.com/images/blog/EXID10331/images/Haiti_Earthquake_Da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187" y="1011017"/>
            <a:ext cx="3066090" cy="1735719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  <p:pic>
        <p:nvPicPr>
          <p:cNvPr id="2050" name="Picture 2" descr="http://i.telegraph.co.uk/multimedia/archive/01493/fire-kids_1493168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" y="1507433"/>
            <a:ext cx="59055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ichardshears.com/wp-content/uploads/2010/12/AcehP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2" y="1289378"/>
            <a:ext cx="7549895" cy="455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Engineering Examples</a:t>
            </a:r>
            <a:endParaRPr lang="en-US" dirty="0"/>
          </a:p>
        </p:txBody>
      </p:sp>
      <p:pic>
        <p:nvPicPr>
          <p:cNvPr id="8" name="Picture 4" descr="Q:\GENERAL\User Folders\Morelos\Mentoring\Career Exploration\tallest-buildings-in-the-world_50290c342eb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137905"/>
            <a:ext cx="8610600" cy="5016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0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vs. Engineering</a:t>
            </a:r>
            <a:endParaRPr lang="en-US" dirty="0"/>
          </a:p>
        </p:txBody>
      </p:sp>
      <p:pic>
        <p:nvPicPr>
          <p:cNvPr id="12290" name="Picture 2" descr="http://www.pbs.org/wgbh/nova/assets/img/posters/arch-physics-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379" y="1166834"/>
            <a:ext cx="3417177" cy="2281657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  <p:pic>
        <p:nvPicPr>
          <p:cNvPr id="7" name="Picture 6" descr="http://upload.wikimedia.org/wikipedia/commons/7/7c/LessayAbbaye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207" y="1125274"/>
            <a:ext cx="3272817" cy="2323217"/>
          </a:xfrm>
          <a:prstGeom prst="rect">
            <a:avLst/>
          </a:prstGeom>
          <a:noFill/>
          <a:ln w="9525">
            <a:solidFill>
              <a:srgbClr val="920000"/>
            </a:solidFill>
            <a:miter lim="800000"/>
            <a:headEnd/>
            <a:tailEnd/>
          </a:ln>
        </p:spPr>
      </p:pic>
      <p:pic>
        <p:nvPicPr>
          <p:cNvPr id="12296" name="Picture 8" descr="http://www.metamodernism.com/wp-content/uploads/2011/12/OMighty-Green-by-STAR-Strategies-%2B-Architecture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692" y="3900792"/>
            <a:ext cx="3579846" cy="2218281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  <p:pic>
        <p:nvPicPr>
          <p:cNvPr id="12298" name="Picture 10" descr="http://manoa.hawaii.edu/testurop/sites/default/files/images/rops/Earthquake-Engineering-Simulation-Wood-Project.jpeg"/>
          <p:cNvPicPr>
            <a:picLocks noChangeAspect="1" noChangeArrowheads="1"/>
          </p:cNvPicPr>
          <p:nvPr/>
        </p:nvPicPr>
        <p:blipFill>
          <a:blip r:embed="rId6" cstate="print"/>
          <a:srcRect l="22299" t="-1317"/>
          <a:stretch>
            <a:fillRect/>
          </a:stretch>
        </p:blipFill>
        <p:spPr bwMode="auto">
          <a:xfrm>
            <a:off x="5408380" y="3900792"/>
            <a:ext cx="2503174" cy="2186865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</p:pic>
    </p:spTree>
    <p:extLst>
      <p:ext uri="{BB962C8B-B14F-4D97-AF65-F5344CB8AC3E}">
        <p14:creationId xmlns:p14="http://schemas.microsoft.com/office/powerpoint/2010/main" val="34230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Building structures…</a:t>
            </a:r>
          </a:p>
          <a:p>
            <a:pPr algn="ctr">
              <a:buNone/>
            </a:pPr>
            <a:r>
              <a:rPr lang="en-US" dirty="0" smtClean="0"/>
              <a:t>with respect for forces of nature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What are these forces?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Structural Engineering?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Building structures…</a:t>
            </a:r>
          </a:p>
          <a:p>
            <a:pPr algn="ctr">
              <a:buNone/>
            </a:pPr>
            <a:r>
              <a:rPr lang="en-US" dirty="0" smtClean="0"/>
              <a:t>with respect for forces of nature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Water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Soil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Wind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Seismic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Structural Engineering?</a:t>
            </a:r>
            <a:endParaRPr lang="en-US" dirty="0"/>
          </a:p>
        </p:txBody>
      </p:sp>
      <p:pic>
        <p:nvPicPr>
          <p:cNvPr id="4" name="Picture 3" descr="C:\Users\jmorelos\Desktop\ACE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132261"/>
            <a:ext cx="2987749" cy="2063414"/>
          </a:xfrm>
          <a:prstGeom prst="rect">
            <a:avLst/>
          </a:prstGeom>
          <a:noFill/>
        </p:spPr>
      </p:pic>
      <p:pic>
        <p:nvPicPr>
          <p:cNvPr id="5" name="Picture 2" descr="C:\Users\jmorelos\Desktop\ACE\tsunami_f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7293" y="2350389"/>
            <a:ext cx="2824716" cy="2662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0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Building structures…</a:t>
            </a:r>
          </a:p>
          <a:p>
            <a:pPr algn="ctr">
              <a:buNone/>
            </a:pPr>
            <a:r>
              <a:rPr lang="en-US" dirty="0" smtClean="0"/>
              <a:t>with respect for forces of nature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Water</a:t>
            </a:r>
          </a:p>
          <a:p>
            <a:r>
              <a:rPr lang="en-US" dirty="0" smtClean="0"/>
              <a:t>Soil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Wind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Seismic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Structural Engineering?</a:t>
            </a:r>
            <a:endParaRPr lang="en-US" dirty="0"/>
          </a:p>
        </p:txBody>
      </p:sp>
      <p:pic>
        <p:nvPicPr>
          <p:cNvPr id="6" name="Picture 2" descr="C:\Users\jmorelos\Desktop\ACE\130301151745-02-sinkholes-0301-horizontal-gallery.jpg"/>
          <p:cNvPicPr>
            <a:picLocks noChangeAspect="1" noChangeArrowheads="1"/>
          </p:cNvPicPr>
          <p:nvPr/>
        </p:nvPicPr>
        <p:blipFill>
          <a:blip r:embed="rId3" cstate="print"/>
          <a:srcRect r="21250"/>
          <a:stretch>
            <a:fillRect/>
          </a:stretch>
        </p:blipFill>
        <p:spPr bwMode="auto">
          <a:xfrm>
            <a:off x="3553047" y="2330302"/>
            <a:ext cx="48006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0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Building structures…</a:t>
            </a:r>
          </a:p>
          <a:p>
            <a:pPr algn="ctr">
              <a:buNone/>
            </a:pPr>
            <a:r>
              <a:rPr lang="en-US" dirty="0" smtClean="0"/>
              <a:t>with respect for forces of nature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Water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Soil</a:t>
            </a:r>
          </a:p>
          <a:p>
            <a:r>
              <a:rPr lang="en-US" dirty="0" smtClean="0"/>
              <a:t>Wind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Seismic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Structural Engineering?</a:t>
            </a:r>
            <a:endParaRPr lang="en-US" dirty="0"/>
          </a:p>
        </p:txBody>
      </p:sp>
      <p:pic>
        <p:nvPicPr>
          <p:cNvPr id="5" name="Picture 2" descr="C:\Users\jmorelos\Desktop\ACE\870162_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1717" y="2431313"/>
            <a:ext cx="5181730" cy="345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0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1161534"/>
            <a:ext cx="7886700" cy="501542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Building structures…</a:t>
            </a:r>
          </a:p>
          <a:p>
            <a:pPr algn="ctr">
              <a:buNone/>
            </a:pPr>
            <a:r>
              <a:rPr lang="en-US" dirty="0" smtClean="0"/>
              <a:t>with respect for forces of nature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Water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Soil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Wind</a:t>
            </a:r>
          </a:p>
          <a:p>
            <a:r>
              <a:rPr lang="en-US" dirty="0" smtClean="0"/>
              <a:t>Seismic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Structural Engineering?</a:t>
            </a:r>
            <a:endParaRPr lang="en-US" dirty="0"/>
          </a:p>
        </p:txBody>
      </p:sp>
      <p:pic>
        <p:nvPicPr>
          <p:cNvPr id="6" name="Picture 2" descr="C:\Users\jmorelos\Desktop\ACE\Earthquake-da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0130" y="2408274"/>
            <a:ext cx="47625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0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1672</TotalTime>
  <Words>502</Words>
  <Application>Microsoft Office PowerPoint</Application>
  <PresentationFormat>On-screen Show (4:3)</PresentationFormat>
  <Paragraphs>122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Welcome to Earthquake Engineering</vt:lpstr>
      <vt:lpstr>Why care about EQ Engineering?</vt:lpstr>
      <vt:lpstr>Structural Engineering Examples</vt:lpstr>
      <vt:lpstr>Architecture vs. Engineering</vt:lpstr>
      <vt:lpstr>What is Structural Engineering?</vt:lpstr>
      <vt:lpstr>What is Structural Engineering?</vt:lpstr>
      <vt:lpstr>What is Structural Engineering?</vt:lpstr>
      <vt:lpstr>What is Structural Engineering?</vt:lpstr>
      <vt:lpstr>What is Structural Engineering?</vt:lpstr>
      <vt:lpstr>What is Structural Engineering?</vt:lpstr>
      <vt:lpstr>What is an Earthquake?</vt:lpstr>
      <vt:lpstr>What is an Earthquake?</vt:lpstr>
      <vt:lpstr>What Do We Need to Know?</vt:lpstr>
      <vt:lpstr>Components of Building Design</vt:lpstr>
      <vt:lpstr>Load Path &amp; Lateral Resistance</vt:lpstr>
      <vt:lpstr>Stiffness &amp; Stability</vt:lpstr>
      <vt:lpstr>Today’s Activity</vt:lpstr>
      <vt:lpstr>Today’s Activity</vt:lpstr>
      <vt:lpstr>Project Criteria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EERI Kickoff Meeting</dc:title>
  <dc:creator>Yolanda</dc:creator>
  <cp:lastModifiedBy>Stef Petryszyn</cp:lastModifiedBy>
  <cp:revision>112</cp:revision>
  <dcterms:created xsi:type="dcterms:W3CDTF">2013-11-01T16:25:47Z</dcterms:created>
  <dcterms:modified xsi:type="dcterms:W3CDTF">2014-10-20T17:48:24Z</dcterms:modified>
</cp:coreProperties>
</file>