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96" y="-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1F15-8A62-40B4-8B3E-EA905A96DF8F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A5C5-1303-425B-8D05-9B9912461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13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1F15-8A62-40B4-8B3E-EA905A96DF8F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A5C5-1303-425B-8D05-9B9912461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940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1F15-8A62-40B4-8B3E-EA905A96DF8F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A5C5-1303-425B-8D05-9B9912461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635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1F15-8A62-40B4-8B3E-EA905A96DF8F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A5C5-1303-425B-8D05-9B9912461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401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1F15-8A62-40B4-8B3E-EA905A96DF8F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A5C5-1303-425B-8D05-9B9912461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96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1F15-8A62-40B4-8B3E-EA905A96DF8F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A5C5-1303-425B-8D05-9B9912461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525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1F15-8A62-40B4-8B3E-EA905A96DF8F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A5C5-1303-425B-8D05-9B9912461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509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1F15-8A62-40B4-8B3E-EA905A96DF8F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A5C5-1303-425B-8D05-9B9912461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1F15-8A62-40B4-8B3E-EA905A96DF8F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A5C5-1303-425B-8D05-9B9912461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8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1F15-8A62-40B4-8B3E-EA905A96DF8F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A5C5-1303-425B-8D05-9B9912461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669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41F15-8A62-40B4-8B3E-EA905A96DF8F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7A5C5-1303-425B-8D05-9B9912461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56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41F15-8A62-40B4-8B3E-EA905A96DF8F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7A5C5-1303-425B-8D05-9B9912461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75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cs typeface="Times New Roman" pitchFamily="18" charset="0"/>
              </a:rPr>
              <a:t>Asteroids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Jim Paradise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Lockheed Martin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852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8305800" cy="4542234"/>
          </a:xfrm>
        </p:spPr>
      </p:pic>
      <p:sp>
        <p:nvSpPr>
          <p:cNvPr id="6" name="Rectangle 5"/>
          <p:cNvSpPr/>
          <p:nvPr/>
        </p:nvSpPr>
        <p:spPr>
          <a:xfrm>
            <a:off x="914400" y="629302"/>
            <a:ext cx="6934200" cy="43749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4400" y="629302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Ceres as of last week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48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1976438" y="1862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24200" y="6400800"/>
            <a:ext cx="26084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Image credit: NASA/JPL-Caltech</a:t>
            </a:r>
            <a:endParaRPr lang="en-US" sz="1400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620000" y="6400800"/>
            <a:ext cx="1219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/>
              <a:t>Jupiter</a:t>
            </a:r>
            <a:endParaRPr lang="en-US" sz="1200" dirty="0"/>
          </a:p>
        </p:txBody>
      </p:sp>
      <p:pic>
        <p:nvPicPr>
          <p:cNvPr id="9" name="Picture 8" descr="OSIRIS__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1600200"/>
            <a:ext cx="3810000" cy="4572000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4294967295"/>
          </p:nvPr>
        </p:nvSpPr>
        <p:spPr>
          <a:xfrm>
            <a:off x="457200" y="6019800"/>
            <a:ext cx="8229600" cy="70167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152400" y="152400"/>
            <a:ext cx="8610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charset="0"/>
                <a:cs typeface="Times New Roman" pitchFamily="18" charset="0"/>
              </a:rPr>
              <a:t>OSIRIS-Rex ( mission to asteroid 101955 Bennu )</a:t>
            </a:r>
          </a:p>
          <a:p>
            <a:r>
              <a:rPr lang="en-US" sz="1600" b="1" dirty="0" smtClean="0">
                <a:latin typeface="Arial" charset="0"/>
                <a:cs typeface="Times New Roman" pitchFamily="18" charset="0"/>
              </a:rPr>
              <a:t>Origins Spectral Interpretation Resource Identification Security Regolith Explorer</a:t>
            </a:r>
            <a:endParaRPr lang="en-US" sz="1600" dirty="0">
              <a:latin typeface="Arial" charset="0"/>
            </a:endParaRPr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228600" y="1219200"/>
            <a:ext cx="5943600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First US Asteroid Sample and Return Mission</a:t>
            </a:r>
            <a:endParaRPr lang="en-US" sz="2000" dirty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endParaRPr lang="en-US" sz="2000" dirty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r>
              <a:rPr lang="en-US" sz="2000" b="1" dirty="0">
                <a:latin typeface="Arial" charset="0"/>
                <a:ea typeface="Arial Unicode MS" pitchFamily="34" charset="-128"/>
                <a:cs typeface="Arial Unicode MS" pitchFamily="34" charset="-128"/>
              </a:rPr>
              <a:t>Launch: </a:t>
            </a:r>
            <a:r>
              <a:rPr lang="en-US" sz="2000" b="1" dirty="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2016</a:t>
            </a:r>
            <a:endParaRPr lang="en-US" sz="2000" dirty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r>
              <a:rPr lang="en-US" sz="2000" b="1" dirty="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Asteroid Orbit/Sample: 2019</a:t>
            </a:r>
            <a:endParaRPr lang="en-US" sz="2000" dirty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r>
              <a:rPr lang="en-US" sz="2000" b="1" dirty="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Earth Return: 2023</a:t>
            </a:r>
          </a:p>
          <a:p>
            <a:pPr eaLnBrk="0" hangingPunct="0"/>
            <a:endParaRPr lang="en-US" sz="1600" b="1" dirty="0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r>
              <a:rPr lang="en-US" sz="2000" b="1" dirty="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101955 Bennu diameter:  1,900</a:t>
            </a:r>
            <a:r>
              <a:rPr lang="en-US" sz="2000" b="1" dirty="0"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000" b="1" dirty="0" err="1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ft</a:t>
            </a:r>
            <a:endParaRPr lang="en-US" sz="2000" b="1" dirty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endParaRPr lang="en-US" b="1" dirty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eaLnBrk="0" hangingPunct="0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21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304800" y="381000"/>
            <a:ext cx="586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cs typeface="Times New Roman" pitchFamily="18" charset="0"/>
              </a:rPr>
              <a:t>Asteroid Belt (gold colored specs)</a:t>
            </a: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2824163" y="1681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63492" name="Picture 4" descr="inner_orbi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742063"/>
            <a:ext cx="5105400" cy="510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5867400" y="838200"/>
            <a:ext cx="31242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Distance From Sun:</a:t>
            </a:r>
          </a:p>
          <a:p>
            <a:r>
              <a:rPr lang="en-US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260 Million Miles to center </a:t>
            </a:r>
          </a:p>
          <a:p>
            <a:endParaRPr lang="en-US" sz="1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Tx/>
              <a:buChar char="•"/>
            </a:pPr>
            <a:r>
              <a:rPr lang="en-US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over 166,000 asteroids</a:t>
            </a:r>
          </a:p>
          <a:p>
            <a:pPr>
              <a:buFontTx/>
              <a:buChar char="•"/>
            </a:pPr>
            <a:endParaRPr lang="en-US" sz="1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Tx/>
              <a:buChar char="•"/>
            </a:pPr>
            <a:r>
              <a:rPr lang="en-US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Largest:  </a:t>
            </a:r>
          </a:p>
          <a:p>
            <a:r>
              <a:rPr lang="en-US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Ceres 1/3 of all mass</a:t>
            </a:r>
          </a:p>
          <a:p>
            <a:r>
              <a:rPr lang="en-US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600 miles in </a:t>
            </a:r>
            <a:r>
              <a:rPr lang="en-US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diameter</a:t>
            </a:r>
            <a:endParaRPr lang="en-US" sz="1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FontTx/>
              <a:buChar char="•"/>
            </a:pPr>
            <a:endParaRPr lang="en-US" sz="1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n-US" sz="1800" dirty="0">
              <a:latin typeface="Arial" charset="0"/>
            </a:endParaRPr>
          </a:p>
        </p:txBody>
      </p:sp>
      <p:sp>
        <p:nvSpPr>
          <p:cNvPr id="63495" name="Text Box 8"/>
          <p:cNvSpPr txBox="1">
            <a:spLocks noChangeArrowheads="1"/>
          </p:cNvSpPr>
          <p:nvPr/>
        </p:nvSpPr>
        <p:spPr bwMode="auto">
          <a:xfrm>
            <a:off x="7848600" y="6400800"/>
            <a:ext cx="1066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/>
              <a:t>Gaspra</a:t>
            </a:r>
            <a:endParaRPr lang="en-US" sz="1000" dirty="0"/>
          </a:p>
        </p:txBody>
      </p:sp>
      <p:sp>
        <p:nvSpPr>
          <p:cNvPr id="8" name="Rectangle 7"/>
          <p:cNvSpPr/>
          <p:nvPr/>
        </p:nvSpPr>
        <p:spPr>
          <a:xfrm>
            <a:off x="6230794" y="5105400"/>
            <a:ext cx="26084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Image credit: NASA/JPL-Caltech</a:t>
            </a:r>
            <a:endParaRPr lang="en-US" sz="1400" dirty="0"/>
          </a:p>
        </p:txBody>
      </p:sp>
      <p:sp>
        <p:nvSpPr>
          <p:cNvPr id="10" name="Rectangle 9"/>
          <p:cNvSpPr/>
          <p:nvPr/>
        </p:nvSpPr>
        <p:spPr>
          <a:xfrm>
            <a:off x="533400" y="762000"/>
            <a:ext cx="5867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791200" y="838200"/>
            <a:ext cx="152400" cy="6019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6629400"/>
            <a:ext cx="5867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93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2319338" y="1719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66564" name="Picture 5" descr="Gaspra_Mosa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4453" y="1524000"/>
            <a:ext cx="5274548" cy="4925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5" name="Text Box 8"/>
          <p:cNvSpPr txBox="1">
            <a:spLocks noChangeArrowheads="1"/>
          </p:cNvSpPr>
          <p:nvPr/>
        </p:nvSpPr>
        <p:spPr bwMode="auto">
          <a:xfrm>
            <a:off x="3124200" y="6019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Gaspra (12x7 miles)</a:t>
            </a:r>
          </a:p>
        </p:txBody>
      </p:sp>
      <p:sp>
        <p:nvSpPr>
          <p:cNvPr id="66566" name="Text Box 9"/>
          <p:cNvSpPr txBox="1">
            <a:spLocks noChangeArrowheads="1"/>
          </p:cNvSpPr>
          <p:nvPr/>
        </p:nvSpPr>
        <p:spPr bwMode="auto">
          <a:xfrm>
            <a:off x="2971800" y="228600"/>
            <a:ext cx="365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ever </a:t>
            </a:r>
            <a:r>
              <a:rPr lang="en-US" dirty="0" smtClean="0"/>
              <a:t>close-up </a:t>
            </a:r>
            <a:endParaRPr lang="en-US" dirty="0"/>
          </a:p>
        </p:txBody>
      </p:sp>
      <p:sp>
        <p:nvSpPr>
          <p:cNvPr id="66567" name="Text Box 10"/>
          <p:cNvSpPr txBox="1">
            <a:spLocks noChangeArrowheads="1"/>
          </p:cNvSpPr>
          <p:nvPr/>
        </p:nvSpPr>
        <p:spPr bwMode="auto">
          <a:xfrm>
            <a:off x="3657600" y="6858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photo of an </a:t>
            </a:r>
            <a:r>
              <a:rPr lang="en-US" dirty="0" smtClean="0"/>
              <a:t>asteroid</a:t>
            </a:r>
            <a:endParaRPr lang="en-US" dirty="0"/>
          </a:p>
        </p:txBody>
      </p:sp>
      <p:sp>
        <p:nvSpPr>
          <p:cNvPr id="66568" name="Text Box 11"/>
          <p:cNvSpPr txBox="1">
            <a:spLocks noChangeArrowheads="1"/>
          </p:cNvSpPr>
          <p:nvPr/>
        </p:nvSpPr>
        <p:spPr bwMode="auto">
          <a:xfrm>
            <a:off x="8229600" y="6553200"/>
            <a:ext cx="1295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Ida</a:t>
            </a:r>
          </a:p>
        </p:txBody>
      </p:sp>
      <p:sp>
        <p:nvSpPr>
          <p:cNvPr id="9" name="Rectangle 8"/>
          <p:cNvSpPr/>
          <p:nvPr/>
        </p:nvSpPr>
        <p:spPr>
          <a:xfrm>
            <a:off x="3182794" y="6550223"/>
            <a:ext cx="26084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Image credit: NASA/JPL-Caltech</a:t>
            </a:r>
            <a:endParaRPr lang="en-US" sz="1400" dirty="0"/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228600" y="5334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/>
              <a:t>Asteroid: Gaspra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4695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2319338" y="1719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457200" y="5334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Asteroid Photos</a:t>
            </a:r>
          </a:p>
        </p:txBody>
      </p:sp>
      <p:pic>
        <p:nvPicPr>
          <p:cNvPr id="68612" name="Picture 4" descr="Ida_Dacty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337" y="1627127"/>
            <a:ext cx="6414263" cy="4754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3429000" y="838200"/>
            <a:ext cx="3352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Ida (35 miles long) and Dactyl (1 mile diameter)</a:t>
            </a: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8229600" y="6553200"/>
            <a:ext cx="914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/>
              <a:t>Ceres Vesta</a:t>
            </a:r>
            <a:endParaRPr lang="en-US" sz="1000" dirty="0"/>
          </a:p>
        </p:txBody>
      </p:sp>
      <p:sp>
        <p:nvSpPr>
          <p:cNvPr id="7" name="Rectangle 6"/>
          <p:cNvSpPr/>
          <p:nvPr/>
        </p:nvSpPr>
        <p:spPr>
          <a:xfrm>
            <a:off x="3124200" y="6474023"/>
            <a:ext cx="26084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Image credit: NASA/JPL-Caltech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1670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5"/>
          <p:cNvSpPr txBox="1">
            <a:spLocks noChangeArrowheads="1"/>
          </p:cNvSpPr>
          <p:nvPr/>
        </p:nvSpPr>
        <p:spPr bwMode="auto">
          <a:xfrm>
            <a:off x="7848600" y="6324600"/>
            <a:ext cx="990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chemeClr val="bg1"/>
                </a:solidFill>
              </a:rPr>
              <a:t>dawn</a:t>
            </a:r>
          </a:p>
        </p:txBody>
      </p:sp>
      <p:pic>
        <p:nvPicPr>
          <p:cNvPr id="6451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49300"/>
            <a:ext cx="8278162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Text Box 8"/>
          <p:cNvSpPr txBox="1">
            <a:spLocks noChangeArrowheads="1"/>
          </p:cNvSpPr>
          <p:nvPr/>
        </p:nvSpPr>
        <p:spPr bwMode="auto">
          <a:xfrm>
            <a:off x="609600" y="3824287"/>
            <a:ext cx="3771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Now a Dwarf  Planet   </a:t>
            </a:r>
            <a:r>
              <a:rPr lang="en-US" sz="1800" dirty="0">
                <a:solidFill>
                  <a:schemeClr val="bg1"/>
                </a:solidFill>
              </a:rPr>
              <a:t>600 mi dia</a:t>
            </a:r>
          </a:p>
        </p:txBody>
      </p:sp>
      <p:sp>
        <p:nvSpPr>
          <p:cNvPr id="64517" name="Text Box 9"/>
          <p:cNvSpPr txBox="1">
            <a:spLocks noChangeArrowheads="1"/>
          </p:cNvSpPr>
          <p:nvPr/>
        </p:nvSpPr>
        <p:spPr bwMode="auto">
          <a:xfrm>
            <a:off x="4648200" y="3824287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bg1"/>
                </a:solidFill>
              </a:rPr>
              <a:t>Largest Asteroid  </a:t>
            </a:r>
            <a:r>
              <a:rPr lang="en-US" sz="1800" dirty="0" smtClean="0">
                <a:solidFill>
                  <a:schemeClr val="bg1"/>
                </a:solidFill>
              </a:rPr>
              <a:t>330 </a:t>
            </a:r>
            <a:r>
              <a:rPr lang="en-US" sz="1800" dirty="0">
                <a:solidFill>
                  <a:schemeClr val="bg1"/>
                </a:solidFill>
              </a:rPr>
              <a:t>mi dia</a:t>
            </a:r>
          </a:p>
        </p:txBody>
      </p:sp>
      <p:sp>
        <p:nvSpPr>
          <p:cNvPr id="64518" name="Rectangle 10"/>
          <p:cNvSpPr>
            <a:spLocks noChangeArrowheads="1"/>
          </p:cNvSpPr>
          <p:nvPr/>
        </p:nvSpPr>
        <p:spPr bwMode="auto">
          <a:xfrm>
            <a:off x="228600" y="4674072"/>
            <a:ext cx="8763000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1800" dirty="0">
                <a:solidFill>
                  <a:schemeClr val="bg1"/>
                </a:solidFill>
              </a:rPr>
              <a:t>A "</a:t>
            </a:r>
            <a:r>
              <a:rPr lang="en-US" sz="1800" b="1" dirty="0">
                <a:solidFill>
                  <a:schemeClr val="bg1"/>
                </a:solidFill>
              </a:rPr>
              <a:t>dwarf planet</a:t>
            </a:r>
            <a:r>
              <a:rPr lang="en-US" sz="1800" dirty="0">
                <a:solidFill>
                  <a:schemeClr val="bg1"/>
                </a:solidFill>
              </a:rPr>
              <a:t>" is a celestial body that 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+mj-lt"/>
              <a:buAutoNum type="alphaLcParenR"/>
            </a:pPr>
            <a:r>
              <a:rPr lang="en-US" sz="1800" dirty="0" smtClean="0">
                <a:solidFill>
                  <a:schemeClr val="bg1"/>
                </a:solidFill>
              </a:rPr>
              <a:t>is </a:t>
            </a:r>
            <a:r>
              <a:rPr lang="en-US" sz="1800" dirty="0">
                <a:solidFill>
                  <a:schemeClr val="bg1"/>
                </a:solidFill>
              </a:rPr>
              <a:t>in orbit around the </a:t>
            </a:r>
            <a:r>
              <a:rPr lang="en-US" sz="1800" dirty="0" smtClean="0">
                <a:solidFill>
                  <a:schemeClr val="bg1"/>
                </a:solidFill>
              </a:rPr>
              <a:t>Sun,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+mj-lt"/>
              <a:buAutoNum type="alphaLcParenR"/>
            </a:pPr>
            <a:r>
              <a:rPr lang="en-US" sz="1800" dirty="0" smtClean="0">
                <a:solidFill>
                  <a:schemeClr val="bg1"/>
                </a:solidFill>
              </a:rPr>
              <a:t>has </a:t>
            </a:r>
            <a:r>
              <a:rPr lang="en-US" sz="1800" dirty="0">
                <a:solidFill>
                  <a:schemeClr val="bg1"/>
                </a:solidFill>
              </a:rPr>
              <a:t>sufficient mass for its self-gravity to overcome rigid body </a:t>
            </a:r>
            <a:r>
              <a:rPr lang="en-US" sz="1800" dirty="0" smtClean="0">
                <a:solidFill>
                  <a:schemeClr val="bg1"/>
                </a:solidFill>
              </a:rPr>
              <a:t>forces </a:t>
            </a:r>
            <a:r>
              <a:rPr lang="en-US" sz="1800" dirty="0">
                <a:solidFill>
                  <a:schemeClr val="bg1"/>
                </a:solidFill>
              </a:rPr>
              <a:t>(nearly round</a:t>
            </a:r>
            <a:r>
              <a:rPr lang="en-US" sz="1800" dirty="0" smtClean="0">
                <a:solidFill>
                  <a:schemeClr val="bg1"/>
                </a:solidFill>
              </a:rPr>
              <a:t>),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+mj-lt"/>
              <a:buAutoNum type="alphaLcParenR"/>
            </a:pPr>
            <a:r>
              <a:rPr lang="en-US" sz="1800" dirty="0" smtClean="0">
                <a:solidFill>
                  <a:schemeClr val="bg1"/>
                </a:solidFill>
              </a:rPr>
              <a:t>has </a:t>
            </a:r>
            <a:r>
              <a:rPr lang="en-US" sz="1800" dirty="0">
                <a:solidFill>
                  <a:schemeClr val="bg1"/>
                </a:solidFill>
              </a:rPr>
              <a:t>not cleared the </a:t>
            </a:r>
            <a:r>
              <a:rPr lang="en-US" sz="1800" dirty="0" smtClean="0">
                <a:solidFill>
                  <a:schemeClr val="bg1"/>
                </a:solidFill>
              </a:rPr>
              <a:t>neighborhood </a:t>
            </a:r>
            <a:r>
              <a:rPr lang="en-US" sz="1800" dirty="0">
                <a:solidFill>
                  <a:schemeClr val="bg1"/>
                </a:solidFill>
              </a:rPr>
              <a:t>around its </a:t>
            </a:r>
            <a:r>
              <a:rPr lang="en-US" sz="1800" dirty="0" smtClean="0">
                <a:solidFill>
                  <a:schemeClr val="bg1"/>
                </a:solidFill>
              </a:rPr>
              <a:t>orbit, and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Font typeface="+mj-lt"/>
              <a:buAutoNum type="alphaLcParenR"/>
            </a:pPr>
            <a:r>
              <a:rPr lang="en-US" sz="1800" dirty="0" smtClean="0">
                <a:solidFill>
                  <a:schemeClr val="bg1"/>
                </a:solidFill>
              </a:rPr>
              <a:t>is </a:t>
            </a:r>
            <a:r>
              <a:rPr lang="en-US" sz="1800" dirty="0">
                <a:solidFill>
                  <a:schemeClr val="bg1"/>
                </a:solidFill>
              </a:rPr>
              <a:t>not a satellite.</a:t>
            </a:r>
          </a:p>
        </p:txBody>
      </p:sp>
      <p:sp>
        <p:nvSpPr>
          <p:cNvPr id="7" name="Rectangle 6"/>
          <p:cNvSpPr/>
          <p:nvPr/>
        </p:nvSpPr>
        <p:spPr>
          <a:xfrm>
            <a:off x="3352800" y="6400800"/>
            <a:ext cx="26084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Image credit: NASA/JPL-Caltech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77225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Hubble images of the two biggest asteroids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2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3" descr="daw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17207"/>
            <a:ext cx="8534400" cy="444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Text Box 4"/>
          <p:cNvSpPr txBox="1">
            <a:spLocks noChangeArrowheads="1"/>
          </p:cNvSpPr>
          <p:nvPr/>
        </p:nvSpPr>
        <p:spPr bwMode="auto">
          <a:xfrm>
            <a:off x="7772400" y="6431577"/>
            <a:ext cx="1066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>
                <a:solidFill>
                  <a:schemeClr val="bg1"/>
                </a:solidFill>
              </a:rPr>
              <a:t>Vesta – close-up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65541" name="Rectangle 10"/>
          <p:cNvSpPr>
            <a:spLocks noChangeArrowheads="1"/>
          </p:cNvSpPr>
          <p:nvPr/>
        </p:nvSpPr>
        <p:spPr bwMode="auto">
          <a:xfrm>
            <a:off x="228600" y="4758120"/>
            <a:ext cx="3733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Launch: 9/27/07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Mars Flyby: 2/17/2009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Orbit Vesta: 7/15/2011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Depart Vesta: 9/4/2012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Orbit Ceres: Spring 2015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68197" y="4758120"/>
            <a:ext cx="26084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Image credit: NASA/JPL-Caltech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73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Text Box 4"/>
          <p:cNvSpPr txBox="1">
            <a:spLocks noChangeArrowheads="1"/>
          </p:cNvSpPr>
          <p:nvPr/>
        </p:nvSpPr>
        <p:spPr bwMode="auto">
          <a:xfrm>
            <a:off x="7848600" y="6324600"/>
            <a:ext cx="990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err="1" smtClean="0"/>
              <a:t>Osirus</a:t>
            </a:r>
            <a:r>
              <a:rPr lang="en-US" sz="1000" dirty="0" smtClean="0"/>
              <a:t> Rex</a:t>
            </a:r>
            <a:endParaRPr lang="en-US" sz="1000" dirty="0"/>
          </a:p>
        </p:txBody>
      </p:sp>
      <p:sp>
        <p:nvSpPr>
          <p:cNvPr id="6" name="Rectangle 5"/>
          <p:cNvSpPr/>
          <p:nvPr/>
        </p:nvSpPr>
        <p:spPr>
          <a:xfrm>
            <a:off x="2956560" y="6077783"/>
            <a:ext cx="26084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Image credit: NASA/JPL-Caltech</a:t>
            </a:r>
            <a:endParaRPr lang="en-US" sz="1400" dirty="0"/>
          </a:p>
        </p:txBody>
      </p:sp>
      <p:pic>
        <p:nvPicPr>
          <p:cNvPr id="10" name="Picture 9" descr="Vesta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91615" y="3924617"/>
            <a:ext cx="2552700" cy="2552700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9" name="Picture 8" descr="Vest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56444" y="381000"/>
            <a:ext cx="3403111" cy="3480454"/>
          </a:xfrm>
          <a:prstGeom prst="rect">
            <a:avLst/>
          </a:prstGeom>
        </p:spPr>
      </p:pic>
      <p:pic>
        <p:nvPicPr>
          <p:cNvPr id="8" name="Picture 7" descr="Vesta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799592"/>
            <a:ext cx="5455920" cy="4001008"/>
          </a:xfrm>
          <a:prstGeom prst="rect">
            <a:avLst/>
          </a:prstGeom>
        </p:spPr>
      </p:pic>
      <p:sp>
        <p:nvSpPr>
          <p:cNvPr id="65541" name="Rectangle 10"/>
          <p:cNvSpPr>
            <a:spLocks noChangeArrowheads="1"/>
          </p:cNvSpPr>
          <p:nvPr/>
        </p:nvSpPr>
        <p:spPr bwMode="auto">
          <a:xfrm>
            <a:off x="990600" y="838200"/>
            <a:ext cx="518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Asteroid: Vesta Close-up Images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esta_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6686" y="228600"/>
            <a:ext cx="6004308" cy="5240884"/>
          </a:xfrm>
          <a:prstGeom prst="rect">
            <a:avLst/>
          </a:prstGeom>
        </p:spPr>
      </p:pic>
      <p:sp>
        <p:nvSpPr>
          <p:cNvPr id="65539" name="Text Box 4"/>
          <p:cNvSpPr txBox="1">
            <a:spLocks noChangeArrowheads="1"/>
          </p:cNvSpPr>
          <p:nvPr/>
        </p:nvSpPr>
        <p:spPr bwMode="auto">
          <a:xfrm>
            <a:off x="7924800" y="6477000"/>
            <a:ext cx="9906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>
                <a:solidFill>
                  <a:schemeClr val="bg1"/>
                </a:solidFill>
              </a:rPr>
              <a:t>Looking ahead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65541" name="Rectangle 10"/>
          <p:cNvSpPr>
            <a:spLocks noChangeArrowheads="1"/>
          </p:cNvSpPr>
          <p:nvPr/>
        </p:nvSpPr>
        <p:spPr bwMode="auto">
          <a:xfrm>
            <a:off x="228600" y="228600"/>
            <a:ext cx="81915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Looking Behind:   Asteroid:  Vesta – 326 miles in diameter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This photo taken Sept 5, 2012 as Dawn left </a:t>
            </a:r>
            <a:r>
              <a:rPr lang="en-US" dirty="0" err="1" smtClean="0">
                <a:solidFill>
                  <a:schemeClr val="bg1"/>
                </a:solidFill>
              </a:rPr>
              <a:t>Vesta’s</a:t>
            </a:r>
            <a:r>
              <a:rPr lang="en-US" dirty="0" smtClean="0">
                <a:solidFill>
                  <a:schemeClr val="bg1"/>
                </a:solidFill>
              </a:rPr>
              <a:t> orbit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4200" y="6400800"/>
            <a:ext cx="26084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Image credit: NASA/JPL-Caltech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5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Text Box 4"/>
          <p:cNvSpPr txBox="1">
            <a:spLocks noChangeArrowheads="1"/>
          </p:cNvSpPr>
          <p:nvPr/>
        </p:nvSpPr>
        <p:spPr bwMode="auto">
          <a:xfrm>
            <a:off x="7924800" y="6477000"/>
            <a:ext cx="990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 smtClean="0">
                <a:solidFill>
                  <a:schemeClr val="bg1"/>
                </a:solidFill>
              </a:rPr>
              <a:t>OSIRIS - Rex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124103" cy="5130800"/>
          </a:xfrm>
          <a:prstGeom prst="rect">
            <a:avLst/>
          </a:prstGeom>
        </p:spPr>
      </p:pic>
      <p:sp>
        <p:nvSpPr>
          <p:cNvPr id="65541" name="Rectangle 10"/>
          <p:cNvSpPr>
            <a:spLocks noChangeArrowheads="1"/>
          </p:cNvSpPr>
          <p:nvPr/>
        </p:nvSpPr>
        <p:spPr bwMode="auto">
          <a:xfrm>
            <a:off x="152400" y="152400"/>
            <a:ext cx="891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Asteroid:  Ceres – 590 miles in diameter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                                                          Dawn arrives March 6, 2015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4200" y="6400800"/>
            <a:ext cx="26084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Image credit: NASA/JPL-Caltech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3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297</Words>
  <Application>Microsoft Office PowerPoint</Application>
  <PresentationFormat>On-screen Show (4:3)</PresentationFormat>
  <Paragraphs>64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Asteroids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Asteroids</dc:title>
  <dc:creator>Stef Petryszyn</dc:creator>
  <cp:lastModifiedBy>Stef Petryszyn</cp:lastModifiedBy>
  <cp:revision>1</cp:revision>
  <dcterms:created xsi:type="dcterms:W3CDTF">2015-02-11T21:04:13Z</dcterms:created>
  <dcterms:modified xsi:type="dcterms:W3CDTF">2015-02-11T21:11:43Z</dcterms:modified>
</cp:coreProperties>
</file>